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3" r:id="rId6"/>
    <p:sldId id="262" r:id="rId7"/>
    <p:sldId id="271" r:id="rId8"/>
    <p:sldId id="272" r:id="rId9"/>
    <p:sldId id="273" r:id="rId10"/>
    <p:sldId id="276" r:id="rId11"/>
    <p:sldId id="275" r:id="rId12"/>
    <p:sldId id="277" r:id="rId13"/>
    <p:sldId id="259" r:id="rId14"/>
    <p:sldId id="279" r:id="rId15"/>
    <p:sldId id="280" r:id="rId16"/>
    <p:sldId id="282" r:id="rId17"/>
    <p:sldId id="281" r:id="rId18"/>
    <p:sldId id="283" r:id="rId19"/>
    <p:sldId id="284" r:id="rId20"/>
    <p:sldId id="285" r:id="rId21"/>
    <p:sldId id="286" r:id="rId22"/>
    <p:sldId id="278" r:id="rId23"/>
    <p:sldId id="264" r:id="rId24"/>
    <p:sldId id="265" r:id="rId25"/>
    <p:sldId id="266" r:id="rId26"/>
    <p:sldId id="267" r:id="rId27"/>
    <p:sldId id="268" r:id="rId28"/>
    <p:sldId id="287" r:id="rId29"/>
    <p:sldId id="288" r:id="rId30"/>
    <p:sldId id="289" r:id="rId31"/>
    <p:sldId id="27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F7FF5-00E2-4746-8A73-A794AD03E332}" type="datetimeFigureOut">
              <a:rPr lang="en-US" smtClean="0"/>
              <a:pPr/>
              <a:t>10/12/2016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365021-1772-4FC3-B0BB-D0BAB2B9A5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3F7FF5-00E2-4746-8A73-A794AD03E332}" type="datetimeFigureOut">
              <a:rPr lang="en-US" smtClean="0"/>
              <a:pPr/>
              <a:t>10/12/2016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65021-1772-4FC3-B0BB-D0BAB2B9A5F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t>The Teleological Argument</a:t>
            </a:r>
            <a:endParaRPr lang="en-US" sz="5400" b="1" dirty="0"/>
          </a:p>
        </p:txBody>
      </p:sp>
      <p:sp>
        <p:nvSpPr>
          <p:cNvPr id="3" name="Subtitle 2"/>
          <p:cNvSpPr>
            <a:spLocks noGrp="1"/>
          </p:cNvSpPr>
          <p:nvPr>
            <p:ph type="subTitle" idx="1"/>
          </p:nvPr>
        </p:nvSpPr>
        <p:spPr/>
        <p:txBody>
          <a:bodyPr/>
          <a:lstStyle/>
          <a:p>
            <a:r>
              <a:rPr lang="en-US" dirty="0" smtClean="0">
                <a:solidFill>
                  <a:schemeClr val="tx1"/>
                </a:solidFill>
              </a:rPr>
              <a:t>“</a:t>
            </a:r>
            <a:r>
              <a:rPr lang="en-US" i="1" dirty="0" smtClean="0">
                <a:solidFill>
                  <a:schemeClr val="tx1"/>
                </a:solidFill>
              </a:rPr>
              <a:t>The entire mystery of the universe is its comprehensibility</a:t>
            </a:r>
            <a:r>
              <a:rPr lang="en-US" dirty="0" smtClean="0">
                <a:solidFill>
                  <a:schemeClr val="tx1"/>
                </a:solidFill>
              </a:rPr>
              <a:t>” (A. Einstein)</a:t>
            </a: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Most Popular Argument…</a:t>
            </a:r>
            <a:endParaRPr lang="en-US" b="1" dirty="0"/>
          </a:p>
        </p:txBody>
      </p:sp>
      <p:sp>
        <p:nvSpPr>
          <p:cNvPr id="3" name="Content Placeholder 2"/>
          <p:cNvSpPr>
            <a:spLocks noGrp="1"/>
          </p:cNvSpPr>
          <p:nvPr>
            <p:ph idx="1"/>
          </p:nvPr>
        </p:nvSpPr>
        <p:spPr/>
        <p:txBody>
          <a:bodyPr>
            <a:normAutofit lnSpcReduction="10000"/>
          </a:bodyPr>
          <a:lstStyle/>
          <a:p>
            <a:r>
              <a:rPr lang="en-US" dirty="0" smtClean="0"/>
              <a:t>Like the cosmological argument, it is </a:t>
            </a:r>
            <a:r>
              <a:rPr lang="en-US" i="1" dirty="0" smtClean="0"/>
              <a:t>a posteriori</a:t>
            </a:r>
            <a:r>
              <a:rPr lang="en-US" dirty="0" smtClean="0"/>
              <a:t>, from effect back to cause.</a:t>
            </a:r>
          </a:p>
          <a:p>
            <a:r>
              <a:rPr lang="en-US" dirty="0" smtClean="0"/>
              <a:t>Argument focuses upon the order, or the means – ends structure of the universe.</a:t>
            </a:r>
          </a:p>
          <a:p>
            <a:r>
              <a:rPr lang="en-US" dirty="0" smtClean="0"/>
              <a:t>The universe reflects a purposive design, a goal or an end, hence the Greek </a:t>
            </a:r>
            <a:r>
              <a:rPr lang="el-GR" dirty="0" smtClean="0"/>
              <a:t>τελοσ</a:t>
            </a:r>
            <a:r>
              <a:rPr lang="en-US" dirty="0" smtClean="0"/>
              <a:t>.</a:t>
            </a:r>
          </a:p>
          <a:p>
            <a:r>
              <a:rPr lang="en-US" dirty="0" smtClean="0"/>
              <a:t>The argument takes differing forms: the analogical, the </a:t>
            </a:r>
            <a:r>
              <a:rPr lang="en-US" dirty="0" err="1" smtClean="0"/>
              <a:t>anthropic</a:t>
            </a:r>
            <a:r>
              <a:rPr lang="en-US" dirty="0" smtClean="0"/>
              <a:t> and the intelligent design argument.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Analogical Argument</a:t>
            </a:r>
            <a:endParaRPr lang="en-US" b="1" dirty="0"/>
          </a:p>
        </p:txBody>
      </p:sp>
      <p:sp>
        <p:nvSpPr>
          <p:cNvPr id="3" name="Content Placeholder 2"/>
          <p:cNvSpPr>
            <a:spLocks noGrp="1"/>
          </p:cNvSpPr>
          <p:nvPr>
            <p:ph idx="1"/>
          </p:nvPr>
        </p:nvSpPr>
        <p:spPr/>
        <p:txBody>
          <a:bodyPr>
            <a:normAutofit/>
          </a:bodyPr>
          <a:lstStyle/>
          <a:p>
            <a:r>
              <a:rPr lang="en-US" dirty="0" smtClean="0"/>
              <a:t>An analogy is a comparison between two similar things.  If alike in one respect, perhaps another.</a:t>
            </a:r>
          </a:p>
          <a:p>
            <a:r>
              <a:rPr lang="en-US" dirty="0" smtClean="0"/>
              <a:t>William Paley (1743 – 1805) argued that the universe is like a watch, reflecting deign and order, hence, a watchmaker.</a:t>
            </a:r>
          </a:p>
          <a:p>
            <a:r>
              <a:rPr lang="en-US" dirty="0" smtClean="0"/>
              <a:t>He also extended this argument to the shape of the human nose.</a:t>
            </a:r>
          </a:p>
          <a:p>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slope allows the rain to drip off very nicely…well planned!</a:t>
            </a:r>
            <a:endParaRPr lang="en-US" b="1" dirty="0"/>
          </a:p>
        </p:txBody>
      </p:sp>
      <p:pic>
        <p:nvPicPr>
          <p:cNvPr id="5" name="Content Placeholder 4" descr=" - "/>
          <p:cNvPicPr>
            <a:picLocks noGrp="1"/>
          </p:cNvPicPr>
          <p:nvPr>
            <p:ph idx="1"/>
          </p:nvPr>
        </p:nvPicPr>
        <p:blipFill>
          <a:blip r:embed="rId2" cstate="print"/>
          <a:srcRect/>
          <a:stretch>
            <a:fillRect/>
          </a:stretch>
        </p:blipFill>
        <p:spPr bwMode="auto">
          <a:xfrm>
            <a:off x="1371600" y="1600200"/>
            <a:ext cx="5486400" cy="45259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But what if it was inverted?</a:t>
            </a:r>
            <a:endParaRPr lang="en-US" b="1" dirty="0"/>
          </a:p>
        </p:txBody>
      </p:sp>
      <p:pic>
        <p:nvPicPr>
          <p:cNvPr id="4" name="Content Placeholder 3" descr=" - "/>
          <p:cNvPicPr>
            <a:picLocks noGrp="1"/>
          </p:cNvPicPr>
          <p:nvPr>
            <p:ph idx="1"/>
          </p:nvPr>
        </p:nvPicPr>
        <p:blipFill>
          <a:blip r:embed="rId2" cstate="print"/>
          <a:srcRect/>
          <a:stretch>
            <a:fillRect/>
          </a:stretch>
        </p:blipFill>
        <p:spPr bwMode="auto">
          <a:xfrm flipV="1">
            <a:off x="1600200" y="1600197"/>
            <a:ext cx="6096000" cy="4525963"/>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Then if it rained, we would drown!</a:t>
            </a:r>
            <a:endParaRPr lang="en-US" b="1" dirty="0"/>
          </a:p>
        </p:txBody>
      </p:sp>
      <p:sp>
        <p:nvSpPr>
          <p:cNvPr id="5" name="Content Placeholder 4"/>
          <p:cNvSpPr>
            <a:spLocks noGrp="1"/>
          </p:cNvSpPr>
          <p:nvPr>
            <p:ph idx="1"/>
          </p:nvPr>
        </p:nvSpPr>
        <p:spPr/>
        <p:txBody>
          <a:bodyPr/>
          <a:lstStyle/>
          <a:p>
            <a:r>
              <a:rPr lang="en-US" dirty="0" smtClean="0"/>
              <a:t>So, Paley argued that the shape of our nose was proof positive of purposive intention.</a:t>
            </a:r>
          </a:p>
          <a:p>
            <a:r>
              <a:rPr lang="en-US" dirty="0" smtClean="0"/>
              <a:t>Probably not a clincher argument, but you can grasp his point.</a:t>
            </a:r>
          </a:p>
          <a:p>
            <a:r>
              <a:rPr lang="en-US" dirty="0" smtClean="0"/>
              <a:t>Reality reflects purpose and purpose reflects intelligence.</a:t>
            </a:r>
          </a:p>
          <a:p>
            <a:r>
              <a:rPr lang="en-US" dirty="0" smtClean="0"/>
              <a:t>But let’s not get bogged down looking at noses…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Beauty is almost always the result of deliberate intention.  She’s 73 yrs old.</a:t>
            </a:r>
            <a:endParaRPr lang="en-US" b="1" dirty="0"/>
          </a:p>
        </p:txBody>
      </p:sp>
      <p:pic>
        <p:nvPicPr>
          <p:cNvPr id="4" name="Content Placeholder 3" descr="https://encrypted-tbn2.gstatic.com/images?q=tbn:ANd9GcSJD0aUKS2khqSf-K-iLHn0BzPk2_4kROIhxbYJJa2T2mjgbfSO"/>
          <p:cNvPicPr>
            <a:picLocks noGrp="1"/>
          </p:cNvPicPr>
          <p:nvPr>
            <p:ph idx="1"/>
          </p:nvPr>
        </p:nvPicPr>
        <p:blipFill>
          <a:blip r:embed="rId2" cstate="print"/>
          <a:srcRect/>
          <a:stretch>
            <a:fillRect/>
          </a:stretch>
        </p:blipFill>
        <p:spPr bwMode="auto">
          <a:xfrm>
            <a:off x="2743200" y="1600200"/>
            <a:ext cx="3429000" cy="50292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She’s 56 years old.</a:t>
            </a:r>
            <a:endParaRPr lang="en-US" dirty="0"/>
          </a:p>
        </p:txBody>
      </p:sp>
      <p:pic>
        <p:nvPicPr>
          <p:cNvPr id="4" name="Content Placeholder 3" descr="sharon stone lingerie"/>
          <p:cNvPicPr>
            <a:picLocks noGrp="1"/>
          </p:cNvPicPr>
          <p:nvPr>
            <p:ph idx="1"/>
          </p:nvPr>
        </p:nvPicPr>
        <p:blipFill>
          <a:blip r:embed="rId2" cstate="print"/>
          <a:srcRect/>
          <a:stretch>
            <a:fillRect/>
          </a:stretch>
        </p:blipFill>
        <p:spPr bwMode="auto">
          <a:xfrm>
            <a:off x="2856708" y="1600200"/>
            <a:ext cx="3430584" cy="45259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When intention is absent, the results in general are “</a:t>
            </a:r>
            <a:r>
              <a:rPr lang="en-US" b="1" i="1" dirty="0" smtClean="0"/>
              <a:t>aesthetically vile</a:t>
            </a:r>
            <a:r>
              <a:rPr lang="en-US" b="1" dirty="0" smtClean="0"/>
              <a:t>.”</a:t>
            </a:r>
            <a:endParaRPr lang="en-US" b="1" dirty="0"/>
          </a:p>
        </p:txBody>
      </p:sp>
      <p:pic>
        <p:nvPicPr>
          <p:cNvPr id="4" name="Content Placeholder 3" descr="&quot;You oil mine, I oil yours, we call it a deal?&quot;"/>
          <p:cNvPicPr>
            <a:picLocks noGrp="1"/>
          </p:cNvPicPr>
          <p:nvPr>
            <p:ph idx="1"/>
          </p:nvPr>
        </p:nvPicPr>
        <p:blipFill>
          <a:blip r:embed="rId2" cstate="print"/>
          <a:srcRect/>
          <a:stretch>
            <a:fillRect/>
          </a:stretch>
        </p:blipFill>
        <p:spPr bwMode="auto">
          <a:xfrm>
            <a:off x="2877316" y="1600200"/>
            <a:ext cx="3389368" cy="45259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Only in the eye of the beholder?</a:t>
            </a:r>
            <a:endParaRPr lang="en-US" dirty="0"/>
          </a:p>
        </p:txBody>
      </p:sp>
      <p:pic>
        <p:nvPicPr>
          <p:cNvPr id="4" name="Content Placeholder 3" descr="Notice how the pool is virtually empty..."/>
          <p:cNvPicPr>
            <a:picLocks noGrp="1"/>
          </p:cNvPicPr>
          <p:nvPr>
            <p:ph idx="1"/>
          </p:nvPr>
        </p:nvPicPr>
        <p:blipFill>
          <a:blip r:embed="rId2" cstate="print"/>
          <a:srcRect/>
          <a:stretch>
            <a:fillRect/>
          </a:stretch>
        </p:blipFill>
        <p:spPr bwMode="auto">
          <a:xfrm>
            <a:off x="1180241" y="1600200"/>
            <a:ext cx="6783518" cy="45259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Such obvious beauty and intelligible order is the result of design.</a:t>
            </a:r>
          </a:p>
        </p:txBody>
      </p:sp>
      <p:pic>
        <p:nvPicPr>
          <p:cNvPr id="4" name="Content Placeholder 3" descr="Image result for nature pictures fall"/>
          <p:cNvPicPr>
            <a:picLocks noGrp="1"/>
          </p:cNvPicPr>
          <p:nvPr>
            <p:ph idx="1"/>
          </p:nvPr>
        </p:nvPicPr>
        <p:blipFill>
          <a:blip r:embed="rId2" cstate="print"/>
          <a:srcRect/>
          <a:stretch>
            <a:fillRect/>
          </a:stretch>
        </p:blipFill>
        <p:spPr bwMode="auto">
          <a:xfrm>
            <a:off x="1524000" y="1676400"/>
            <a:ext cx="6324600" cy="47244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But we’re stuck on this planet, so of course, we find it beautiful.</a:t>
            </a:r>
            <a:endParaRPr lang="en-US" b="1" dirty="0"/>
          </a:p>
        </p:txBody>
      </p:sp>
      <p:pic>
        <p:nvPicPr>
          <p:cNvPr id="4" name="Content Placeholder 3" descr="Image result for nature pictures fall"/>
          <p:cNvPicPr>
            <a:picLocks noGrp="1"/>
          </p:cNvPicPr>
          <p:nvPr>
            <p:ph idx="1"/>
          </p:nvPr>
        </p:nvPicPr>
        <p:blipFill>
          <a:blip r:embed="rId2" cstate="print"/>
          <a:srcRect/>
          <a:stretch>
            <a:fillRect/>
          </a:stretch>
        </p:blipFill>
        <p:spPr bwMode="auto">
          <a:xfrm>
            <a:off x="1066800" y="1524000"/>
            <a:ext cx="6934200" cy="4724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Try the </a:t>
            </a:r>
            <a:r>
              <a:rPr lang="en-US" b="1" dirty="0" err="1" smtClean="0"/>
              <a:t>Anthropic</a:t>
            </a:r>
            <a:r>
              <a:rPr lang="en-US" b="1" dirty="0" smtClean="0"/>
              <a:t> Argument</a:t>
            </a:r>
            <a:endParaRPr lang="en-US" b="1" dirty="0"/>
          </a:p>
        </p:txBody>
      </p:sp>
      <p:sp>
        <p:nvSpPr>
          <p:cNvPr id="3" name="Content Placeholder 2"/>
          <p:cNvSpPr>
            <a:spLocks noGrp="1"/>
          </p:cNvSpPr>
          <p:nvPr>
            <p:ph idx="1"/>
          </p:nvPr>
        </p:nvSpPr>
        <p:spPr/>
        <p:txBody>
          <a:bodyPr/>
          <a:lstStyle/>
          <a:p>
            <a:r>
              <a:rPr lang="en-US" dirty="0" smtClean="0"/>
              <a:t>The universe is uniquely ordered to serve the purposes of life, specifically human life.</a:t>
            </a:r>
          </a:p>
          <a:p>
            <a:r>
              <a:rPr lang="en-US" dirty="0" smtClean="0"/>
              <a:t>This state of affairs is highly improbable and argues for an intelligence that purposively designed life to be the goal of creation.</a:t>
            </a:r>
          </a:p>
          <a:p>
            <a:r>
              <a:rPr lang="en-US" dirty="0" smtClean="0"/>
              <a:t>Unusual or improbable design argues strongly on behalf of a conscious designer.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God’s Crime Scene</a:t>
            </a:r>
            <a:br>
              <a:rPr lang="en-US" b="1" dirty="0" smtClean="0"/>
            </a:br>
            <a:r>
              <a:rPr lang="en-US" dirty="0" smtClean="0"/>
              <a:t>by J. Warner Wallace’s </a:t>
            </a:r>
            <a:endParaRPr lang="en-US" dirty="0"/>
          </a:p>
        </p:txBody>
      </p:sp>
      <p:pic>
        <p:nvPicPr>
          <p:cNvPr id="4" name="Content Placeholder 3" descr="http://ecx.images-amazon.com/images/I/514vx2WHyiL._SX387_BO1,204,203,200_.jpg"/>
          <p:cNvPicPr>
            <a:picLocks noGrp="1"/>
          </p:cNvPicPr>
          <p:nvPr>
            <p:ph idx="1"/>
          </p:nvPr>
        </p:nvPicPr>
        <p:blipFill>
          <a:blip r:embed="rId2" cstate="print"/>
          <a:srcRect/>
          <a:stretch>
            <a:fillRect/>
          </a:stretch>
        </p:blipFill>
        <p:spPr bwMode="auto">
          <a:xfrm>
            <a:off x="2807872" y="1600200"/>
            <a:ext cx="3528256" cy="4525963"/>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Homicide Crime Scene</a:t>
            </a:r>
            <a:endParaRPr lang="en-US" b="1" dirty="0"/>
          </a:p>
        </p:txBody>
      </p:sp>
      <p:sp>
        <p:nvSpPr>
          <p:cNvPr id="3" name="Content Placeholder 2"/>
          <p:cNvSpPr>
            <a:spLocks noGrp="1"/>
          </p:cNvSpPr>
          <p:nvPr>
            <p:ph idx="1"/>
          </p:nvPr>
        </p:nvSpPr>
        <p:spPr/>
        <p:txBody>
          <a:bodyPr>
            <a:normAutofit lnSpcReduction="10000"/>
          </a:bodyPr>
          <a:lstStyle/>
          <a:p>
            <a:r>
              <a:rPr lang="en-US" dirty="0" smtClean="0"/>
              <a:t>Every homicide begins as a simple death investigation.</a:t>
            </a:r>
          </a:p>
          <a:p>
            <a:r>
              <a:rPr lang="en-US" dirty="0" smtClean="0"/>
              <a:t>When a dead body is discovered, detectives must investigate the evidence to determine the most reasonable explanation.</a:t>
            </a:r>
          </a:p>
          <a:p>
            <a:r>
              <a:rPr lang="en-US" dirty="0" smtClean="0"/>
              <a:t>Did the deceased die 1) </a:t>
            </a:r>
            <a:r>
              <a:rPr lang="en-US" b="1" dirty="0" smtClean="0">
                <a:solidFill>
                  <a:srgbClr val="FF0000"/>
                </a:solidFill>
              </a:rPr>
              <a:t>naturally</a:t>
            </a:r>
            <a:r>
              <a:rPr lang="en-US" dirty="0" smtClean="0"/>
              <a:t>, 2) by </a:t>
            </a:r>
            <a:r>
              <a:rPr lang="en-US" b="1" dirty="0" smtClean="0">
                <a:solidFill>
                  <a:srgbClr val="FF0000"/>
                </a:solidFill>
              </a:rPr>
              <a:t>accident</a:t>
            </a:r>
            <a:r>
              <a:rPr lang="en-US" dirty="0" smtClean="0"/>
              <a:t>, 3) by </a:t>
            </a:r>
            <a:r>
              <a:rPr lang="en-US" b="1" dirty="0" smtClean="0">
                <a:solidFill>
                  <a:srgbClr val="FF0000"/>
                </a:solidFill>
              </a:rPr>
              <a:t>suicide</a:t>
            </a:r>
            <a:r>
              <a:rPr lang="en-US" dirty="0" smtClean="0"/>
              <a:t>, or 4) by </a:t>
            </a:r>
            <a:r>
              <a:rPr lang="en-US" b="1" dirty="0" smtClean="0">
                <a:solidFill>
                  <a:srgbClr val="FF0000"/>
                </a:solidFill>
              </a:rPr>
              <a:t>murder</a:t>
            </a:r>
            <a:r>
              <a:rPr lang="en-US" dirty="0" smtClean="0"/>
              <a:t>?</a:t>
            </a:r>
          </a:p>
          <a:p>
            <a:r>
              <a:rPr lang="en-US" dirty="0" smtClean="0"/>
              <a:t>These are the only four (4) explanations possible at any death scene.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Richard is found dead…</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Richard was recently diagnosed with liver cancer and his daughter stopped by when he didn’t answer his phone for a few days.</a:t>
            </a:r>
          </a:p>
          <a:p>
            <a:r>
              <a:rPr lang="en-US" dirty="0" smtClean="0"/>
              <a:t>He is found lying on the floor of his </a:t>
            </a:r>
            <a:r>
              <a:rPr lang="en-US" dirty="0" err="1" smtClean="0"/>
              <a:t>livingroom</a:t>
            </a:r>
            <a:r>
              <a:rPr lang="en-US" dirty="0" smtClean="0"/>
              <a:t> with both arms outstretched, a gunshot entry wound under his chin and his skull was blown open.</a:t>
            </a:r>
          </a:p>
          <a:p>
            <a:r>
              <a:rPr lang="en-US" dirty="0" smtClean="0"/>
              <a:t>His legs were straight, swollen and discolored.</a:t>
            </a:r>
          </a:p>
          <a:p>
            <a:r>
              <a:rPr lang="en-US" dirty="0" smtClean="0"/>
              <a:t>A handgun lay on the floor near him as the TV blared in the background.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for Consideration</a:t>
            </a:r>
            <a:endParaRPr lang="en-US" b="1" dirty="0"/>
          </a:p>
        </p:txBody>
      </p:sp>
      <p:sp>
        <p:nvSpPr>
          <p:cNvPr id="3" name="Content Placeholder 2"/>
          <p:cNvSpPr>
            <a:spLocks noGrp="1"/>
          </p:cNvSpPr>
          <p:nvPr>
            <p:ph idx="1"/>
          </p:nvPr>
        </p:nvSpPr>
        <p:spPr/>
        <p:txBody>
          <a:bodyPr/>
          <a:lstStyle/>
          <a:p>
            <a:r>
              <a:rPr lang="en-US" dirty="0" smtClean="0"/>
              <a:t>A gun is found inside the room that does not belong to the victim.</a:t>
            </a:r>
          </a:p>
          <a:p>
            <a:r>
              <a:rPr lang="en-US" dirty="0" smtClean="0"/>
              <a:t>There is mud on the floor from a shoe foreign to the victim’s house.</a:t>
            </a:r>
          </a:p>
          <a:p>
            <a:r>
              <a:rPr lang="en-US" dirty="0" smtClean="0"/>
              <a:t>There are fingerprints in the room that belong to someone other than the victim.</a:t>
            </a:r>
          </a:p>
          <a:p>
            <a:r>
              <a:rPr lang="en-US" dirty="0" smtClean="0"/>
              <a:t>There is DNA in the room that belongs to someone other than the victim.</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More evidence to consider…</a:t>
            </a:r>
            <a:endParaRPr lang="en-US" b="1" dirty="0"/>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r>
              <a:rPr lang="en-US" dirty="0" smtClean="0"/>
              <a:t>The wound under the chin is the left side of the neck, but Richard is right-handed.</a:t>
            </a:r>
          </a:p>
          <a:p>
            <a:r>
              <a:rPr lang="en-US" dirty="0" smtClean="0"/>
              <a:t>The gun is on the left side of the body, but Richard is right-handed.</a:t>
            </a:r>
          </a:p>
          <a:p>
            <a:r>
              <a:rPr lang="en-US" dirty="0" smtClean="0"/>
              <a:t>There is no suicide note and Richard never owned a handgun.</a:t>
            </a:r>
          </a:p>
          <a:p>
            <a:r>
              <a:rPr lang="en-US" dirty="0" smtClean="0"/>
              <a:t>The TV is on, but is also on record.  Who records a show when they are going to kill themselves?</a:t>
            </a:r>
          </a:p>
          <a:p>
            <a:r>
              <a:rPr lang="en-US" dirty="0" smtClean="0"/>
              <a:t>The dirt and shoe prints are from someone other than Richard.</a:t>
            </a:r>
          </a:p>
          <a:p>
            <a:r>
              <a:rPr lang="en-US" dirty="0" smtClean="0"/>
              <a:t>Shoeprints by the garden window looking into the living room match those found in the living room.</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Suicide? or Murder?</a:t>
            </a:r>
            <a:endParaRPr lang="en-US" b="1" dirty="0"/>
          </a:p>
        </p:txBody>
      </p:sp>
      <p:pic>
        <p:nvPicPr>
          <p:cNvPr id="4" name="Content Placeholder 3" descr="Colour illustration of Holmes bending over a dead man in front of a fireplace"/>
          <p:cNvPicPr>
            <a:picLocks noGrp="1"/>
          </p:cNvPicPr>
          <p:nvPr>
            <p:ph idx="1"/>
          </p:nvPr>
        </p:nvPicPr>
        <p:blipFill>
          <a:blip r:embed="rId2" cstate="print"/>
          <a:srcRect/>
          <a:stretch>
            <a:fillRect/>
          </a:stretch>
        </p:blipFill>
        <p:spPr bwMode="auto">
          <a:xfrm>
            <a:off x="2209800" y="1143000"/>
            <a:ext cx="4572000" cy="52578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Think of the Universe as a ‘</a:t>
            </a:r>
            <a:r>
              <a:rPr lang="en-US" b="1" i="1" dirty="0" smtClean="0"/>
              <a:t>room</a:t>
            </a:r>
            <a:r>
              <a:rPr lang="en-US" b="1" dirty="0" smtClean="0"/>
              <a:t>.’</a:t>
            </a:r>
            <a:endParaRPr lang="en-US" b="1" dirty="0"/>
          </a:p>
        </p:txBody>
      </p:sp>
      <p:sp>
        <p:nvSpPr>
          <p:cNvPr id="3" name="Content Placeholder 2"/>
          <p:cNvSpPr>
            <a:spLocks noGrp="1"/>
          </p:cNvSpPr>
          <p:nvPr>
            <p:ph idx="1"/>
          </p:nvPr>
        </p:nvSpPr>
        <p:spPr/>
        <p:txBody>
          <a:bodyPr/>
          <a:lstStyle/>
          <a:p>
            <a:r>
              <a:rPr lang="en-US" dirty="0" smtClean="0"/>
              <a:t>Look at the evidence in the ‘room’ carefully.</a:t>
            </a:r>
          </a:p>
          <a:p>
            <a:r>
              <a:rPr lang="en-US" dirty="0" smtClean="0"/>
              <a:t>Can it all be explained fully by the characteristics of the room?</a:t>
            </a:r>
          </a:p>
          <a:p>
            <a:r>
              <a:rPr lang="en-US" dirty="0" smtClean="0"/>
              <a:t>Is there any evidence inside the universe pointing to the existence of a supernatural being outside the universe?</a:t>
            </a:r>
          </a:p>
          <a:p>
            <a:r>
              <a:rPr lang="en-US" dirty="0" smtClean="0"/>
              <a:t>Can I account for all the evidence inside the room by staying in the room?</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God’s Crime Scene</a:t>
            </a:r>
            <a:endParaRPr lang="en-US" b="1" dirty="0"/>
          </a:p>
        </p:txBody>
      </p:sp>
      <p:sp>
        <p:nvSpPr>
          <p:cNvPr id="3" name="Content Placeholder 2"/>
          <p:cNvSpPr>
            <a:spLocks noGrp="1"/>
          </p:cNvSpPr>
          <p:nvPr>
            <p:ph idx="1"/>
          </p:nvPr>
        </p:nvSpPr>
        <p:spPr/>
        <p:txBody>
          <a:bodyPr/>
          <a:lstStyle/>
          <a:p>
            <a:r>
              <a:rPr lang="en-US" b="1" dirty="0" smtClean="0"/>
              <a:t>Origination</a:t>
            </a:r>
            <a:r>
              <a:rPr lang="en-US" dirty="0" smtClean="0"/>
              <a:t> of evidence…”</a:t>
            </a:r>
            <a:r>
              <a:rPr lang="en-US" i="1" dirty="0" smtClean="0"/>
              <a:t>How long has this item been at the scene?</a:t>
            </a:r>
            <a:r>
              <a:rPr lang="en-US" dirty="0" smtClean="0"/>
              <a:t>”</a:t>
            </a:r>
          </a:p>
          <a:p>
            <a:r>
              <a:rPr lang="en-US" b="1" dirty="0" smtClean="0"/>
              <a:t>Causation</a:t>
            </a:r>
            <a:r>
              <a:rPr lang="en-US" dirty="0" smtClean="0"/>
              <a:t> of evidence…”</a:t>
            </a:r>
            <a:r>
              <a:rPr lang="en-US" i="1" dirty="0" smtClean="0"/>
              <a:t>Who or what caused this evidence to appear at the scene?</a:t>
            </a:r>
            <a:r>
              <a:rPr lang="en-US" dirty="0" smtClean="0"/>
              <a:t>”</a:t>
            </a:r>
          </a:p>
          <a:p>
            <a:r>
              <a:rPr lang="en-US" b="1" dirty="0" smtClean="0"/>
              <a:t>Explanation</a:t>
            </a:r>
            <a:r>
              <a:rPr lang="en-US" dirty="0" smtClean="0"/>
              <a:t> of evidence…”</a:t>
            </a:r>
            <a:r>
              <a:rPr lang="en-US" i="1" dirty="0" smtClean="0"/>
              <a:t>Why did the evidence appear at the scene and what does this tell us about the suspect?</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Foundational Fine—Tuning</a:t>
            </a:r>
            <a:endParaRPr lang="en-US" b="1" dirty="0"/>
          </a:p>
        </p:txBody>
      </p:sp>
      <p:sp>
        <p:nvSpPr>
          <p:cNvPr id="3" name="Content Placeholder 2"/>
          <p:cNvSpPr>
            <a:spLocks noGrp="1"/>
          </p:cNvSpPr>
          <p:nvPr>
            <p:ph idx="1"/>
          </p:nvPr>
        </p:nvSpPr>
        <p:spPr>
          <a:xfrm>
            <a:off x="457200" y="1295400"/>
            <a:ext cx="8229600" cy="5334000"/>
          </a:xfrm>
        </p:spPr>
        <p:txBody>
          <a:bodyPr>
            <a:normAutofit fontScale="92500" lnSpcReduction="20000"/>
          </a:bodyPr>
          <a:lstStyle/>
          <a:p>
            <a:r>
              <a:rPr lang="en-US" dirty="0" smtClean="0"/>
              <a:t>The constants and proportions of the strong nuclear force, weak nuclear force, the force of gravity and the electromagnetic force must exist within very narrow ranges in order for life to exist in the universe.</a:t>
            </a:r>
          </a:p>
          <a:p>
            <a:r>
              <a:rPr lang="en-US" dirty="0" smtClean="0"/>
              <a:t>The ratio of electrons to protons, both in their number and in their mass, must be precariously balanced.</a:t>
            </a:r>
          </a:p>
          <a:p>
            <a:r>
              <a:rPr lang="en-US" dirty="0" smtClean="0"/>
              <a:t>If it deviates more than 1 in 10</a:t>
            </a:r>
            <a:r>
              <a:rPr lang="en-US" dirty="0" smtClean="0">
                <a:latin typeface="Calibri"/>
              </a:rPr>
              <a:t>³⁷ the universe as we know it would not exist today.</a:t>
            </a:r>
          </a:p>
          <a:p>
            <a:r>
              <a:rPr lang="en-US" dirty="0" smtClean="0">
                <a:latin typeface="Calibri"/>
              </a:rPr>
              <a:t>If the ratio between the electromagnetic force and gravity was altered more than 1 in 10⁴⁰ the universe would suffer a similar fate.</a:t>
            </a:r>
          </a:p>
          <a:p>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Pretty finely tuned…</a:t>
            </a:r>
            <a:endParaRPr lang="en-US" b="1" dirty="0"/>
          </a:p>
        </p:txBody>
      </p:sp>
      <p:sp>
        <p:nvSpPr>
          <p:cNvPr id="3" name="Content Placeholder 2"/>
          <p:cNvSpPr>
            <a:spLocks noGrp="1"/>
          </p:cNvSpPr>
          <p:nvPr>
            <p:ph idx="1"/>
          </p:nvPr>
        </p:nvSpPr>
        <p:spPr/>
        <p:txBody>
          <a:bodyPr>
            <a:normAutofit lnSpcReduction="10000"/>
          </a:bodyPr>
          <a:lstStyle/>
          <a:p>
            <a:r>
              <a:rPr lang="en-US" dirty="0" smtClean="0"/>
              <a:t>If gravity was stronger/weaker the universe would not have formed as it did to support life.</a:t>
            </a:r>
          </a:p>
          <a:p>
            <a:r>
              <a:rPr lang="en-US" dirty="0" smtClean="0"/>
              <a:t>If the density of the universe was higher by even a minuscule amount, everything would have collapsed into a black hole.</a:t>
            </a:r>
          </a:p>
          <a:p>
            <a:r>
              <a:rPr lang="en-US" dirty="0" smtClean="0"/>
              <a:t>Atomic particles have exactly the numerical properties needed to form the elements of life, carbon and oxygen.</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Or what about Intelligent Design… </a:t>
            </a:r>
            <a:endParaRPr lang="en-US" b="1" dirty="0"/>
          </a:p>
        </p:txBody>
      </p:sp>
      <p:sp>
        <p:nvSpPr>
          <p:cNvPr id="3" name="Content Placeholder 2"/>
          <p:cNvSpPr>
            <a:spLocks noGrp="1"/>
          </p:cNvSpPr>
          <p:nvPr>
            <p:ph idx="1"/>
          </p:nvPr>
        </p:nvSpPr>
        <p:spPr/>
        <p:txBody>
          <a:bodyPr>
            <a:normAutofit lnSpcReduction="10000"/>
          </a:bodyPr>
          <a:lstStyle/>
          <a:p>
            <a:r>
              <a:rPr lang="en-US" dirty="0" smtClean="0"/>
              <a:t>Irreducible complexity of living organisms cannot be explained by random processes.</a:t>
            </a:r>
          </a:p>
          <a:p>
            <a:r>
              <a:rPr lang="en-US" dirty="0" smtClean="0"/>
              <a:t>Specified complexity is a key sign of intelligence, such as a long sequence of prime numbers.</a:t>
            </a:r>
          </a:p>
          <a:p>
            <a:r>
              <a:rPr lang="en-US" dirty="0" smtClean="0"/>
              <a:t>DNA has hundreds of protein molecules that reflect specified complexity.</a:t>
            </a:r>
          </a:p>
          <a:p>
            <a:r>
              <a:rPr lang="en-US" dirty="0" smtClean="0"/>
              <a:t>And their arrangement produces a living organism that flourishes.</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Chances are…remote!</a:t>
            </a:r>
            <a:endParaRPr lang="en-US" b="1" dirty="0"/>
          </a:p>
        </p:txBody>
      </p:sp>
      <p:sp>
        <p:nvSpPr>
          <p:cNvPr id="3" name="Content Placeholder 2"/>
          <p:cNvSpPr>
            <a:spLocks noGrp="1"/>
          </p:cNvSpPr>
          <p:nvPr>
            <p:ph idx="1"/>
          </p:nvPr>
        </p:nvSpPr>
        <p:spPr/>
        <p:txBody>
          <a:bodyPr/>
          <a:lstStyle/>
          <a:p>
            <a:r>
              <a:rPr lang="en-US" dirty="0" smtClean="0"/>
              <a:t>It would take longer than the universe has been in existence to occur by chance operating randomly over time.</a:t>
            </a:r>
          </a:p>
          <a:p>
            <a:r>
              <a:rPr lang="en-US" dirty="0" smtClean="0"/>
              <a:t>The molecules have to be brought together in a specific sequence to achieve a specific goal.</a:t>
            </a:r>
          </a:p>
          <a:p>
            <a:r>
              <a:rPr lang="en-US" dirty="0" smtClean="0"/>
              <a:t>The best explanation for such specific complexity is an intelligent being produced it.</a:t>
            </a:r>
          </a:p>
          <a:p>
            <a:r>
              <a:rPr lang="en-US" dirty="0" smtClean="0"/>
              <a:t>Or else, we are really, really, lucky!</a:t>
            </a:r>
          </a:p>
          <a:p>
            <a:endParaRPr lang="en-US" dirty="0" smtClean="0"/>
          </a:p>
          <a:p>
            <a:endParaRPr lang="en-US" dirty="0" smtClean="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Las Vegas would arrest you!</a:t>
            </a:r>
            <a:endParaRPr lang="en-US" b="1" dirty="0"/>
          </a:p>
        </p:txBody>
      </p:sp>
      <p:pic>
        <p:nvPicPr>
          <p:cNvPr id="4" name="Content Placeholder 3" descr="Sam Trickett"/>
          <p:cNvPicPr>
            <a:picLocks noGrp="1"/>
          </p:cNvPicPr>
          <p:nvPr>
            <p:ph idx="1"/>
          </p:nvPr>
        </p:nvPicPr>
        <p:blipFill>
          <a:blip r:embed="rId2" cstate="print"/>
          <a:srcRect/>
          <a:stretch>
            <a:fillRect/>
          </a:stretch>
        </p:blipFill>
        <p:spPr bwMode="auto">
          <a:xfrm>
            <a:off x="1752600" y="1447800"/>
            <a:ext cx="5486399" cy="5181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run of improbabilities…</a:t>
            </a:r>
            <a:endParaRPr lang="en-US" b="1" dirty="0"/>
          </a:p>
        </p:txBody>
      </p:sp>
      <p:sp>
        <p:nvSpPr>
          <p:cNvPr id="3" name="Content Placeholder 2"/>
          <p:cNvSpPr>
            <a:spLocks noGrp="1"/>
          </p:cNvSpPr>
          <p:nvPr>
            <p:ph idx="1"/>
          </p:nvPr>
        </p:nvSpPr>
        <p:spPr/>
        <p:txBody>
          <a:bodyPr/>
          <a:lstStyle/>
          <a:p>
            <a:r>
              <a:rPr lang="en-US" dirty="0" smtClean="0"/>
              <a:t>Nature is not the result of just one (1) lucky chance, but of countless lucky chances.</a:t>
            </a:r>
          </a:p>
          <a:p>
            <a:r>
              <a:rPr lang="en-US" dirty="0" smtClean="0"/>
              <a:t>Such a run of countless improbable occurrences needs an explanation, no?</a:t>
            </a:r>
          </a:p>
          <a:p>
            <a:r>
              <a:rPr lang="en-US" dirty="0" smtClean="0"/>
              <a:t>The intelligible order of our world is the sort of world that a mind might fittingly propose to itself as an end.</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about Stonehenge?</a:t>
            </a:r>
            <a:endParaRPr lang="en-US" b="1" dirty="0"/>
          </a:p>
        </p:txBody>
      </p:sp>
      <p:pic>
        <p:nvPicPr>
          <p:cNvPr id="4" name="Content Placeholder 3" descr="Stonehenge, Condado de Wiltshire, Inglaterra, 2014-08-12, DD 09.JPG"/>
          <p:cNvPicPr>
            <a:picLocks noGrp="1"/>
          </p:cNvPicPr>
          <p:nvPr>
            <p:ph idx="1"/>
          </p:nvPr>
        </p:nvPicPr>
        <p:blipFill>
          <a:blip r:embed="rId2" cstate="print"/>
          <a:srcRect/>
          <a:stretch>
            <a:fillRect/>
          </a:stretch>
        </p:blipFill>
        <p:spPr bwMode="auto">
          <a:xfrm>
            <a:off x="457200" y="1524000"/>
            <a:ext cx="8153400" cy="4572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3,000 – 2,000 BC</a:t>
            </a:r>
            <a:endParaRPr lang="en-US" b="1" dirty="0"/>
          </a:p>
        </p:txBody>
      </p:sp>
      <p:sp>
        <p:nvSpPr>
          <p:cNvPr id="3" name="Content Placeholder 2"/>
          <p:cNvSpPr>
            <a:spLocks noGrp="1"/>
          </p:cNvSpPr>
          <p:nvPr>
            <p:ph idx="1"/>
          </p:nvPr>
        </p:nvSpPr>
        <p:spPr/>
        <p:txBody>
          <a:bodyPr>
            <a:normAutofit lnSpcReduction="10000"/>
          </a:bodyPr>
          <a:lstStyle/>
          <a:p>
            <a:r>
              <a:rPr lang="en-US" dirty="0" smtClean="0"/>
              <a:t>A prehistoric burial site to be sure…</a:t>
            </a:r>
          </a:p>
          <a:p>
            <a:r>
              <a:rPr lang="en-US" dirty="0" smtClean="0"/>
              <a:t>But the stones are aligned to the winter and summer solstice, suggesting a higher purpose.</a:t>
            </a:r>
          </a:p>
          <a:p>
            <a:r>
              <a:rPr lang="en-US" dirty="0" smtClean="0"/>
              <a:t>Whatever religious, mystical or spiritual elements were central to Stonehenge, its design includes a celestial observatory function, which might have allowed prediction of eclipse, solstice, equinox and other celestial events important to a contemporary religion.</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Purposive? Random?</a:t>
            </a:r>
            <a:endParaRPr lang="en-US" b="1" dirty="0"/>
          </a:p>
        </p:txBody>
      </p:sp>
      <p:pic>
        <p:nvPicPr>
          <p:cNvPr id="4" name="Content Placeholder 3" descr="https://upload.wikimedia.org/wikipedia/commons/thumb/6/67/Stonehenge_render.jpg/800px-Stonehenge_render.jpg"/>
          <p:cNvPicPr>
            <a:picLocks noGrp="1"/>
          </p:cNvPicPr>
          <p:nvPr>
            <p:ph idx="1"/>
          </p:nvPr>
        </p:nvPicPr>
        <p:blipFill>
          <a:blip r:embed="rId2" cstate="print"/>
          <a:srcRect/>
          <a:stretch>
            <a:fillRect/>
          </a:stretch>
        </p:blipFill>
        <p:spPr bwMode="auto">
          <a:xfrm>
            <a:off x="1549654" y="1600200"/>
            <a:ext cx="6044692" cy="4525963"/>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divinized universe…</a:t>
            </a:r>
            <a:endParaRPr lang="en-US" b="1" dirty="0"/>
          </a:p>
        </p:txBody>
      </p:sp>
      <p:sp>
        <p:nvSpPr>
          <p:cNvPr id="3" name="Content Placeholder 2"/>
          <p:cNvSpPr>
            <a:spLocks noGrp="1"/>
          </p:cNvSpPr>
          <p:nvPr>
            <p:ph idx="1"/>
          </p:nvPr>
        </p:nvSpPr>
        <p:spPr/>
        <p:txBody>
          <a:bodyPr>
            <a:normAutofit fontScale="92500"/>
          </a:bodyPr>
          <a:lstStyle/>
          <a:p>
            <a:r>
              <a:rPr lang="en-US" dirty="0" smtClean="0"/>
              <a:t>The default non-theistic response is that the universe itself does all this more or less automatically.</a:t>
            </a:r>
          </a:p>
          <a:p>
            <a:r>
              <a:rPr lang="en-US" dirty="0" smtClean="0"/>
              <a:t>The universe creates life all by itself, the universe self organizes this life, the universe takes care of everything.</a:t>
            </a:r>
          </a:p>
          <a:p>
            <a:r>
              <a:rPr lang="en-US" dirty="0" smtClean="0"/>
              <a:t>Of course, when you invest the universe with godlike powers, who needs God? </a:t>
            </a:r>
          </a:p>
          <a:p>
            <a:r>
              <a:rPr lang="en-US" dirty="0" smtClean="0"/>
              <a:t>Divinize the universe, and the problems’ solved.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1665</TotalTime>
  <Words>1310</Words>
  <Application>Microsoft Office PowerPoint</Application>
  <PresentationFormat>On-screen Show (4:3)</PresentationFormat>
  <Paragraphs>97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The Teleological Argument</vt:lpstr>
      <vt:lpstr>A Most Popular Argument…</vt:lpstr>
      <vt:lpstr>The Analogical Argument</vt:lpstr>
      <vt:lpstr>The slope allows the rain to drip off very nicely…well planned!</vt:lpstr>
      <vt:lpstr>But what if it was inverted?</vt:lpstr>
      <vt:lpstr>Then if it rained, we would drown!</vt:lpstr>
      <vt:lpstr>Beauty is almost always the result of deliberate intention.  She’s 73 yrs old.</vt:lpstr>
      <vt:lpstr>She’s 56 years old.</vt:lpstr>
      <vt:lpstr>When intention is absent, the results in general are “aesthetically vile.”</vt:lpstr>
      <vt:lpstr>Only in the eye of the beholder?</vt:lpstr>
      <vt:lpstr>Such obvious beauty and intelligible order is the result of design.</vt:lpstr>
      <vt:lpstr>But we’re stuck on this planet, so of course, we find it beautiful.</vt:lpstr>
      <vt:lpstr>Try the Anthropic Argument</vt:lpstr>
      <vt:lpstr>God’s Crime Scene by J. Warner Wallace’s </vt:lpstr>
      <vt:lpstr>The Homicide Crime Scene</vt:lpstr>
      <vt:lpstr>Richard is found dead…</vt:lpstr>
      <vt:lpstr>Evidence for Consideration</vt:lpstr>
      <vt:lpstr>More evidence to consider…</vt:lpstr>
      <vt:lpstr>Suicide? or Murder?</vt:lpstr>
      <vt:lpstr>Think of the Universe as a ‘room.’</vt:lpstr>
      <vt:lpstr>God’s Crime Scene</vt:lpstr>
      <vt:lpstr>Foundational Fine—Tuning</vt:lpstr>
      <vt:lpstr>Pretty finely tuned…</vt:lpstr>
      <vt:lpstr>Or what about Intelligent Design… </vt:lpstr>
      <vt:lpstr>Chances are…remote!</vt:lpstr>
      <vt:lpstr>Las Vegas would arrest you!</vt:lpstr>
      <vt:lpstr>A run of improbabilities…</vt:lpstr>
      <vt:lpstr>What about Stonehenge?</vt:lpstr>
      <vt:lpstr>3,000 – 2,000 BC</vt:lpstr>
      <vt:lpstr>Purposive? Random?</vt:lpstr>
      <vt:lpstr>A divinized universe…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Teleological Argument</dc:title>
  <dc:creator>Rev. Thomas E. Smith</dc:creator>
  <cp:lastModifiedBy>Thomas E Smith</cp:lastModifiedBy>
  <cp:revision>102</cp:revision>
  <dcterms:created xsi:type="dcterms:W3CDTF">2014-09-29T17:56:28Z</dcterms:created>
  <dcterms:modified xsi:type="dcterms:W3CDTF">2016-10-12T13:39:20Z</dcterms:modified>
</cp:coreProperties>
</file>